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7" r:id="rId4"/>
  </p:sldIdLst>
  <p:sldSz cx="9144000" cy="6858000" type="screen4x3"/>
  <p:notesSz cx="6797675" cy="987425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2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BF412-293C-47B8-8FFF-5925666DF7F2}" type="datetimeFigureOut">
              <a:rPr lang="da-DK" smtClean="0"/>
              <a:t>04-10-2017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1233488"/>
            <a:ext cx="444500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E6A986-C22A-4BD2-BFB1-EB43FDBF227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39796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30213" y="873125"/>
            <a:ext cx="5816600" cy="4364038"/>
          </a:xfrm>
          <a:ln/>
        </p:spPr>
      </p:sp>
      <p:sp>
        <p:nvSpPr>
          <p:cNvPr id="4" name="Pladsholder til diasnummer 3"/>
          <p:cNvSpPr txBox="1">
            <a:spLocks noGrp="1"/>
          </p:cNvSpPr>
          <p:nvPr/>
        </p:nvSpPr>
        <p:spPr bwMode="auto">
          <a:xfrm>
            <a:off x="3782807" y="11055480"/>
            <a:ext cx="2894356" cy="58318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A2990C5-BE06-49D9-93D3-D9E07F92F25A}" type="slidenum">
              <a:rPr lang="de-DE" sz="1200">
                <a:latin typeface="Times New Roman" charset="0"/>
                <a:ea typeface="+mn-ea"/>
              </a:rPr>
              <a:pPr algn="r">
                <a:defRPr/>
              </a:pPr>
              <a:t>1</a:t>
            </a:fld>
            <a:endParaRPr lang="de-DE" sz="1200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19171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57175" y="274638"/>
            <a:ext cx="8229600" cy="620712"/>
          </a:xfrm>
          <a:prstGeom prst="rect">
            <a:avLst/>
          </a:prstGeom>
        </p:spPr>
        <p:txBody>
          <a:bodyPr lIns="91424" tIns="45712" rIns="91424" bIns="45712"/>
          <a:lstStyle/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0"/>
          </p:nvPr>
        </p:nvSpPr>
        <p:spPr>
          <a:xfrm>
            <a:off x="269638" y="903896"/>
            <a:ext cx="8220075" cy="1771650"/>
          </a:xfrm>
          <a:prstGeom prst="rect">
            <a:avLst/>
          </a:prstGeom>
        </p:spPr>
        <p:txBody>
          <a:bodyPr lIns="91424" tIns="45712" rIns="91424" bIns="45712"/>
          <a:lstStyle>
            <a:lvl1pPr>
              <a:buNone/>
              <a:defRPr/>
            </a:lvl1pPr>
            <a:lvl3pPr>
              <a:buFont typeface="Arial" pitchFamily="34" charset="0"/>
              <a:buChar char="•"/>
              <a:defRPr sz="1400"/>
            </a:lvl3pPr>
            <a:lvl4pPr>
              <a:buFont typeface="Arial" pitchFamily="34" charset="0"/>
              <a:buChar char="•"/>
              <a:defRPr sz="1200"/>
            </a:lvl4pPr>
            <a:lvl5pPr>
              <a:buFont typeface="Arial" pitchFamily="34" charset="0"/>
              <a:buChar char="•"/>
              <a:defRPr sz="1000"/>
            </a:lvl5pPr>
          </a:lstStyle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212357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kstfelt 13"/>
          <p:cNvSpPr txBox="1">
            <a:spLocks noChangeArrowheads="1"/>
          </p:cNvSpPr>
          <p:nvPr/>
        </p:nvSpPr>
        <p:spPr bwMode="auto">
          <a:xfrm>
            <a:off x="323850" y="1317625"/>
            <a:ext cx="4494213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4500"/>
              </a:lnSpc>
            </a:pPr>
            <a:r>
              <a:rPr lang="da-DK" sz="4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LIBERATING </a:t>
            </a:r>
          </a:p>
          <a:p>
            <a:pPr eaLnBrk="1" hangingPunct="1">
              <a:lnSpc>
                <a:spcPts val="4500"/>
              </a:lnSpc>
            </a:pPr>
            <a:r>
              <a:rPr lang="da-DK" sz="4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</a:p>
        </p:txBody>
      </p:sp>
      <p:sp>
        <p:nvSpPr>
          <p:cNvPr id="17" name="Rektangel 16"/>
          <p:cNvSpPr/>
          <p:nvPr/>
        </p:nvSpPr>
        <p:spPr>
          <a:xfrm flipV="1">
            <a:off x="0" y="6021388"/>
            <a:ext cx="9144000" cy="0"/>
          </a:xfrm>
          <a:prstGeom prst="rect">
            <a:avLst/>
          </a:prstGeom>
          <a:solidFill>
            <a:srgbClr val="F85D01"/>
          </a:solidFill>
          <a:ln>
            <a:solidFill>
              <a:srgbClr val="F85D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  <p:pic>
        <p:nvPicPr>
          <p:cNvPr id="2052" name="Billed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250" y="6169025"/>
            <a:ext cx="160655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Pladsholder til tekst 2"/>
          <p:cNvSpPr txBox="1">
            <a:spLocks/>
          </p:cNvSpPr>
          <p:nvPr/>
        </p:nvSpPr>
        <p:spPr>
          <a:xfrm>
            <a:off x="395288" y="6165850"/>
            <a:ext cx="6324600" cy="50323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Bodoni MT Black" panose="02070A03080606020203" pitchFamily="18" charset="0"/>
                <a:ea typeface="+mn-ea"/>
                <a:cs typeface="Arial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Tx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Tx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Tx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da-DK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www.zylinc.com</a:t>
            </a:r>
          </a:p>
        </p:txBody>
      </p:sp>
    </p:spTree>
    <p:extLst>
      <p:ext uri="{BB962C8B-B14F-4D97-AF65-F5344CB8AC3E}">
        <p14:creationId xmlns:p14="http://schemas.microsoft.com/office/powerpoint/2010/main" val="1788230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534988" indent="-534988" algn="l" rtl="0" fontAlgn="base">
        <a:spcBef>
          <a:spcPct val="20000"/>
        </a:spcBef>
        <a:spcAft>
          <a:spcPct val="0"/>
        </a:spcAft>
        <a:buClr>
          <a:srgbClr val="F85D01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96938" indent="-439738" algn="l" rtl="0" fontAlgn="base">
        <a:spcBef>
          <a:spcPct val="20000"/>
        </a:spcBef>
        <a:spcAft>
          <a:spcPct val="0"/>
        </a:spcAft>
        <a:buClr>
          <a:srgbClr val="F85D0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258888" indent="-344488" algn="l" rtl="0" fontAlgn="base">
        <a:spcBef>
          <a:spcPct val="20000"/>
        </a:spcBef>
        <a:spcAft>
          <a:spcPct val="0"/>
        </a:spcAft>
        <a:buClr>
          <a:srgbClr val="F85D01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98625" indent="-327025" algn="l" rtl="0" fontAlgn="base">
        <a:spcBef>
          <a:spcPct val="20000"/>
        </a:spcBef>
        <a:spcAft>
          <a:spcPct val="0"/>
        </a:spcAft>
        <a:buClr>
          <a:srgbClr val="F85D0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155825" indent="-327025" algn="l" rtl="0" fontAlgn="base">
        <a:spcBef>
          <a:spcPct val="20000"/>
        </a:spcBef>
        <a:spcAft>
          <a:spcPct val="0"/>
        </a:spcAft>
        <a:buClr>
          <a:srgbClr val="F85D0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333251" y="5013176"/>
            <a:ext cx="4022725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2" rIns="91424" bIns="45712"/>
          <a:lstStyle/>
          <a:p>
            <a:pPr marL="171450" indent="-171450" algn="just">
              <a:lnSpc>
                <a:spcPts val="900"/>
              </a:lnSpc>
              <a:buFont typeface="Arial" panose="020B0604020202020204" pitchFamily="34" charset="0"/>
              <a:buChar char="•"/>
            </a:pPr>
            <a:endParaRPr lang="en-US" sz="1000" dirty="0" smtClean="0">
              <a:latin typeface="+mn-lt"/>
              <a:cs typeface="Arial" panose="020B060402020202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1393031"/>
          </a:xfrm>
          <a:prstGeom prst="rect">
            <a:avLst/>
          </a:prstGeom>
          <a:effectLst/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0822"/>
            <a:ext cx="2243439" cy="480713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9" r="7327" b="4577"/>
          <a:stretch/>
        </p:blipFill>
        <p:spPr>
          <a:xfrm>
            <a:off x="76975" y="27992"/>
            <a:ext cx="2053096" cy="5805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39284" y="1485519"/>
            <a:ext cx="1904794" cy="42934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28588" indent="-128588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 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Danish IT infrastructure provider servicing and 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operating IT systems for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40+ members in the financial industry in Denmark. </a:t>
            </a:r>
            <a:b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1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company has approx. 520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employees at its headquarters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Roskilde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a 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larger branch in </a:t>
            </a:r>
            <a:r>
              <a:rPr lang="en-US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Herning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1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1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collaboration between BEC and </a:t>
            </a:r>
            <a:r>
              <a:rPr lang="en-US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Zylinc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was initiated in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 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pilot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projects. The cooperation has been formalized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by 2015 the </a:t>
            </a:r>
            <a:r>
              <a:rPr lang="en-US" sz="11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Zylinc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solutions were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operational 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the majority of the BEC member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banks.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74870" y="1811757"/>
            <a:ext cx="2936030" cy="4360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ts val="1600"/>
              </a:lnSpc>
              <a:spcAft>
                <a:spcPts val="40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</a:pPr>
            <a:r>
              <a:rPr lang="da-DK" sz="1000" dirty="0">
                <a:latin typeface="Arial" panose="020B0604020202020204" pitchFamily="34" charset="0"/>
                <a:cs typeface="Arial" panose="020B0604020202020204" pitchFamily="34" charset="0"/>
              </a:rPr>
              <a:t>BEC has selected Zylinc as supplier of UC business solutions for their 40+ member 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banks.</a:t>
            </a:r>
          </a:p>
          <a:p>
            <a:pPr marL="171450" lvl="1" indent="-171450">
              <a:lnSpc>
                <a:spcPts val="1600"/>
              </a:lnSpc>
              <a:spcAft>
                <a:spcPts val="40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</a:pPr>
            <a:r>
              <a:rPr lang="da-DK" sz="1000" dirty="0">
                <a:latin typeface="Arial" panose="020B0604020202020204" pitchFamily="34" charset="0"/>
                <a:cs typeface="Arial" panose="020B0604020202020204" pitchFamily="34" charset="0"/>
              </a:rPr>
              <a:t>They are offered several Zylinc solutions, including Operator, Attendant Console, Contact 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Center, </a:t>
            </a:r>
            <a:r>
              <a:rPr lang="da-DK" sz="1000" dirty="0">
                <a:latin typeface="Arial" panose="020B0604020202020204" pitchFamily="34" charset="0"/>
                <a:cs typeface="Arial" panose="020B0604020202020204" pitchFamily="34" charset="0"/>
              </a:rPr>
              <a:t>and Mobile solutions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lnSpc>
                <a:spcPts val="1600"/>
              </a:lnSpc>
              <a:spcAft>
                <a:spcPts val="40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</a:pP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Zylinc’s solutions are delivered to the BEC member banks through Zylinc’s Partner TDC Scale platform. </a:t>
            </a:r>
          </a:p>
          <a:p>
            <a:pPr marL="171450" indent="-171450">
              <a:lnSpc>
                <a:spcPts val="1600"/>
              </a:lnSpc>
              <a:spcAft>
                <a:spcPts val="40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</a:pPr>
            <a:r>
              <a:rPr lang="da-DK" sz="1000" dirty="0">
                <a:latin typeface="Arial" panose="020B0604020202020204" pitchFamily="34" charset="0"/>
                <a:cs typeface="Arial" panose="020B0604020202020204" pitchFamily="34" charset="0"/>
              </a:rPr>
              <a:t>For their own use, BEC has selected Zylinc’s solutions to support their Mobile strategy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lnSpc>
                <a:spcPts val="1600"/>
              </a:lnSpc>
              <a:spcAft>
                <a:spcPts val="40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</a:pPr>
            <a:r>
              <a:rPr lang="da-DK" sz="1000" dirty="0">
                <a:latin typeface="Arial" panose="020B0604020202020204" pitchFamily="34" charset="0"/>
                <a:cs typeface="Arial" panose="020B0604020202020204" pitchFamily="34" charset="0"/>
              </a:rPr>
              <a:t>TDC/Zylinc has security clearance to deliver IT and telephony solutions in the BEC environment, including externally hosted solutions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a-DK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ts val="1600"/>
              </a:lnSpc>
              <a:spcAft>
                <a:spcPts val="40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</a:pPr>
            <a:endParaRPr lang="da-DK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ts val="1600"/>
              </a:lnSpc>
              <a:spcAft>
                <a:spcPts val="40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</a:pPr>
            <a:endParaRPr lang="da-DK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600"/>
              </a:lnSpc>
              <a:spcAft>
                <a:spcPts val="400"/>
              </a:spcAft>
              <a:buClr>
                <a:schemeClr val="accent1"/>
              </a:buClr>
              <a:buSzPct val="80000"/>
            </a:pPr>
            <a:endParaRPr lang="da-DK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2407299" y="594826"/>
            <a:ext cx="6666719" cy="649580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450"/>
              </a:spcBef>
            </a:pPr>
            <a:r>
              <a:rPr lang="da-DK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65" y="600896"/>
            <a:ext cx="1186922" cy="40763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446143" y="1633061"/>
            <a:ext cx="73256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dirty="0">
                <a:latin typeface="Arial" panose="020B0604020202020204" pitchFamily="34" charset="0"/>
                <a:cs typeface="Arial" panose="020B0604020202020204" pitchFamily="34" charset="0"/>
              </a:rPr>
              <a:t>The collaboration </a:t>
            </a:r>
            <a:r>
              <a:rPr lang="da-DK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with Zylinc	          Benefits for the BEC Member Banks</a:t>
            </a:r>
            <a:endParaRPr lang="en-US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2477281" y="594826"/>
            <a:ext cx="6666719" cy="649580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450"/>
              </a:spcBef>
            </a:pPr>
            <a:r>
              <a:rPr lang="da-DK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TESTIMONIAL  </a:t>
            </a:r>
          </a:p>
          <a:p>
            <a:pPr algn="r">
              <a:spcBef>
                <a:spcPts val="450"/>
              </a:spcBef>
            </a:pPr>
            <a:r>
              <a:rPr lang="da-DK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</a:t>
            </a:r>
            <a:endParaRPr lang="da-DK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42123" y="1811757"/>
            <a:ext cx="3531895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ts val="1600"/>
              </a:lnSpc>
              <a:spcAft>
                <a:spcPts val="40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</a:pPr>
            <a:r>
              <a:rPr lang="da-DK" sz="1000" dirty="0">
                <a:latin typeface="Arial" panose="020B0604020202020204" pitchFamily="34" charset="0"/>
                <a:cs typeface="Arial" panose="020B0604020202020204" pitchFamily="34" charset="0"/>
              </a:rPr>
              <a:t>Sleek business applications that meet the </a:t>
            </a:r>
            <a:r>
              <a:rPr lang="da-DK" sz="1000" dirty="0" err="1">
                <a:latin typeface="Arial" panose="020B0604020202020204" pitchFamily="34" charset="0"/>
                <a:cs typeface="Arial" panose="020B0604020202020204" pitchFamily="34" charset="0"/>
              </a:rPr>
              <a:t>requirements</a:t>
            </a:r>
            <a:r>
              <a:rPr lang="da-DK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da-DK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solutions for </a:t>
            </a:r>
            <a:r>
              <a:rPr lang="da-DK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modern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banks. </a:t>
            </a:r>
            <a:endParaRPr lang="da-DK" sz="1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ts val="1600"/>
              </a:lnSpc>
              <a:spcAft>
                <a:spcPts val="40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</a:pPr>
            <a:r>
              <a:rPr lang="da-DK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Collegue Overview 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 Zylinc Operator saves time:</a:t>
            </a:r>
          </a:p>
          <a:p>
            <a:pPr marL="628650" lvl="1" indent="-171450">
              <a:spcAft>
                <a:spcPts val="40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</a:pP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secs 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on finding the right number</a:t>
            </a:r>
          </a:p>
          <a:p>
            <a:pPr marL="628650" lvl="1" indent="-171450">
              <a:spcAft>
                <a:spcPts val="40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</a:pP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secs 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on correct handling</a:t>
            </a:r>
          </a:p>
          <a:p>
            <a:pPr marL="628650" lvl="1" indent="-171450">
              <a:spcAft>
                <a:spcPts val="40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</a:pP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secs 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on having to deal with unanswered calls</a:t>
            </a:r>
          </a:p>
          <a:p>
            <a:pPr marL="171450" indent="-171450">
              <a:lnSpc>
                <a:spcPts val="1600"/>
              </a:lnSpc>
              <a:spcAft>
                <a:spcPts val="40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</a:pP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A-</a:t>
            </a:r>
            <a:r>
              <a:rPr lang="da-DK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lookup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improves the customer’s experience and </a:t>
            </a:r>
            <a:r>
              <a:rPr lang="da-DK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lets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agents 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 optimal service, faster.</a:t>
            </a:r>
          </a:p>
          <a:p>
            <a:pPr marL="171450" indent="-171450">
              <a:lnSpc>
                <a:spcPts val="1600"/>
              </a:lnSpc>
              <a:spcAft>
                <a:spcPts val="40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</a:pPr>
            <a:r>
              <a:rPr lang="da-DK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Improved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customer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as well as employee satisfacton increases the bank’s total </a:t>
            </a:r>
            <a:r>
              <a:rPr lang="da-DK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efficiency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da-DK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ts val="1600"/>
              </a:lnSpc>
              <a:spcAft>
                <a:spcPts val="40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</a:pP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Employees feel supported and empowered when they have the proper tools available.</a:t>
            </a:r>
          </a:p>
          <a:p>
            <a:pPr marL="171450" indent="-171450">
              <a:lnSpc>
                <a:spcPts val="1600"/>
              </a:lnSpc>
              <a:spcAft>
                <a:spcPts val="40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</a:pP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Arbejdernes 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Landsbank, 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da-DK" sz="1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anish bank, </a:t>
            </a:r>
            <a:r>
              <a:rPr lang="da-DK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tested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 Zylinc solution in one of their branch offices for </a:t>
            </a:r>
            <a:r>
              <a:rPr lang="da-DK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years. It was such a successful experience that they are now implementing the solution throughout all their branches. </a:t>
            </a:r>
          </a:p>
          <a:p>
            <a:pPr>
              <a:lnSpc>
                <a:spcPts val="1600"/>
              </a:lnSpc>
              <a:spcAft>
                <a:spcPts val="400"/>
              </a:spcAft>
              <a:buClr>
                <a:schemeClr val="accent1"/>
              </a:buClr>
              <a:buSzPct val="80000"/>
            </a:pPr>
            <a:endParaRPr lang="da-DK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9806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æsentation1 [Kompatibilitetstilstand]" id="{995C3EA9-363B-4388-AC31-030A23B4E5E5}" vid="{005E5C9F-3610-4840-87EA-ECF11F866B3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47B605CC5E0F0144B2DD46813B2D6332" ma:contentTypeVersion="0" ma:contentTypeDescription="Microsoft PowerPoint Slide" ma:contentTypeScope="" ma:versionID="7033c4d63497c96c15fe4a4d7689b581">
  <xsd:schema xmlns:xsd="http://www.w3.org/2001/XMLSchema" xmlns:xs="http://www.w3.org/2001/XMLSchema" xmlns:p="http://schemas.microsoft.com/office/2006/metadata/properties" xmlns:ns2="http://schemas.microsoft.com/sharepoint/v3" targetNamespace="http://schemas.microsoft.com/office/2006/metadata/properties" ma:root="true" ma:fieldsID="9ff4ddc31cb225513923be406fe48cc7" ns2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2:Presentation" minOccurs="0"/>
                <xsd:element ref="ns2:SlideDescrip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>Bauhaus testimonial</Presentation>
    <Slide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055DB4B-DFFA-4A59-ABCE-E20DFE0EA9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777CEAE-3624-4235-88AC-630FE1B16ECC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Præsentation1</Template>
  <TotalTime>16477</TotalTime>
  <Words>244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Bodoni MT Black</vt:lpstr>
      <vt:lpstr>Calibri</vt:lpstr>
      <vt:lpstr>Times New Roman</vt:lpstr>
      <vt:lpstr>Wingdings</vt:lpstr>
      <vt:lpstr>1_Kontortema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Zylinc customer testimonial BEC</dc:title>
  <dc:creator>© 2017 Zylinc A/S</dc:creator>
  <dc:description/>
  <cp:lastModifiedBy>Morten Müller</cp:lastModifiedBy>
  <cp:revision>307</cp:revision>
  <cp:lastPrinted>2016-04-28T07:59:01Z</cp:lastPrinted>
  <dcterms:created xsi:type="dcterms:W3CDTF">2013-09-19T13:39:44Z</dcterms:created>
  <dcterms:modified xsi:type="dcterms:W3CDTF">2017-10-04T13:51:18Z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0x010100A22E315B1F3C42B49A0E90D2F9AB5AB10047B605CC5E0F0144B2DD46813B2D6332</vt:lpwstr>
  </property>
  <property fmtid="{D5CDD505-2E9C-101B-9397-08002B2CF9AE}" pid="3" name="ContentType">
    <vt:lpwstr>Slide</vt:lpwstr>
  </property>
  <property fmtid="{D5CDD505-2E9C-101B-9397-08002B2CF9AE}" pid="4" name="Presentation">
    <vt:lpwstr>Bauhaus testimonial</vt:lpwstr>
  </property>
  <property fmtid="{D5CDD505-2E9C-101B-9397-08002B2CF9AE}" pid="5" name="SlideDescription">
    <vt:lpwstr/>
  </property>
</Properties>
</file>